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58" r:id="rId3"/>
    <p:sldId id="263" r:id="rId4"/>
    <p:sldId id="270" r:id="rId5"/>
    <p:sldId id="271" r:id="rId6"/>
    <p:sldId id="292" r:id="rId7"/>
    <p:sldId id="293" r:id="rId8"/>
    <p:sldId id="294" r:id="rId9"/>
    <p:sldId id="295" r:id="rId10"/>
    <p:sldId id="296" r:id="rId11"/>
    <p:sldId id="297" r:id="rId12"/>
    <p:sldId id="298" r:id="rId13"/>
    <p:sldId id="299" r:id="rId14"/>
    <p:sldId id="300" r:id="rId15"/>
    <p:sldId id="301" r:id="rId16"/>
    <p:sldId id="302" r:id="rId17"/>
    <p:sldId id="303" r:id="rId18"/>
    <p:sldId id="304" r:id="rId19"/>
    <p:sldId id="305" r:id="rId20"/>
    <p:sldId id="306" r:id="rId21"/>
    <p:sldId id="265" r:id="rId22"/>
    <p:sldId id="26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1579" autoAdjust="0"/>
  </p:normalViewPr>
  <p:slideViewPr>
    <p:cSldViewPr snapToGrid="0">
      <p:cViewPr varScale="1">
        <p:scale>
          <a:sx n="82" d="100"/>
          <a:sy n="82" d="100"/>
        </p:scale>
        <p:origin x="171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9E355C-1CEB-488F-9603-2530AFF3AD46}" type="datetimeFigureOut">
              <a:rPr lang="en-GB" smtClean="0"/>
              <a:t>05/03/2021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737C5B-FEC3-495B-8779-01850281E7D4}" type="slidenum">
              <a:rPr lang="en-GB" smtClean="0"/>
              <a:t>‹#›</a:t>
            </a:fld>
            <a:endParaRPr lang="en-GB"/>
          </a:p>
        </p:txBody>
      </p:sp>
    </p:spTree>
    <p:extLst>
      <p:ext uri="{BB962C8B-B14F-4D97-AF65-F5344CB8AC3E}">
        <p14:creationId xmlns:p14="http://schemas.microsoft.com/office/powerpoint/2010/main" val="3917653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CA69FB0-FACA-4FEB-BCEB-4D285D820F06}" type="slidenum">
              <a:rPr lang="en-US" altLang="en-US" smtClean="0"/>
              <a:pPr>
                <a:spcBef>
                  <a:spcPct val="0"/>
                </a:spcBef>
              </a:pPr>
              <a:t>1</a:t>
            </a:fld>
            <a:endParaRPr lang="en-US" alt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9798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12</a:t>
            </a:fld>
            <a:endParaRPr lang="en-GB"/>
          </a:p>
        </p:txBody>
      </p:sp>
    </p:spTree>
    <p:extLst>
      <p:ext uri="{BB962C8B-B14F-4D97-AF65-F5344CB8AC3E}">
        <p14:creationId xmlns:p14="http://schemas.microsoft.com/office/powerpoint/2010/main" val="36187162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13</a:t>
            </a:fld>
            <a:endParaRPr lang="en-GB"/>
          </a:p>
        </p:txBody>
      </p:sp>
    </p:spTree>
    <p:extLst>
      <p:ext uri="{BB962C8B-B14F-4D97-AF65-F5344CB8AC3E}">
        <p14:creationId xmlns:p14="http://schemas.microsoft.com/office/powerpoint/2010/main" val="30959916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(Gibson et al., 2015; Grant, 2016, Shields and </a:t>
            </a:r>
            <a:r>
              <a:rPr lang="en-AU" dirty="0" err="1"/>
              <a:t>Chugh</a:t>
            </a:r>
            <a:r>
              <a:rPr lang="en-AU" dirty="0"/>
              <a:t>, 2016). </a:t>
            </a:r>
          </a:p>
        </p:txBody>
      </p:sp>
      <p:sp>
        <p:nvSpPr>
          <p:cNvPr id="4" name="Slide Number Placeholder 3"/>
          <p:cNvSpPr>
            <a:spLocks noGrp="1"/>
          </p:cNvSpPr>
          <p:nvPr>
            <p:ph type="sldNum" sz="quarter" idx="5"/>
          </p:nvPr>
        </p:nvSpPr>
        <p:spPr/>
        <p:txBody>
          <a:bodyPr/>
          <a:lstStyle/>
          <a:p>
            <a:fld id="{76737C5B-FEC3-495B-8779-01850281E7D4}" type="slidenum">
              <a:rPr lang="en-GB" smtClean="0"/>
              <a:t>14</a:t>
            </a:fld>
            <a:endParaRPr lang="en-GB"/>
          </a:p>
        </p:txBody>
      </p:sp>
    </p:spTree>
    <p:extLst>
      <p:ext uri="{BB962C8B-B14F-4D97-AF65-F5344CB8AC3E}">
        <p14:creationId xmlns:p14="http://schemas.microsoft.com/office/powerpoint/2010/main" val="20153785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15</a:t>
            </a:fld>
            <a:endParaRPr lang="en-GB"/>
          </a:p>
        </p:txBody>
      </p:sp>
    </p:spTree>
    <p:extLst>
      <p:ext uri="{BB962C8B-B14F-4D97-AF65-F5344CB8AC3E}">
        <p14:creationId xmlns:p14="http://schemas.microsoft.com/office/powerpoint/2010/main" val="34710125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16</a:t>
            </a:fld>
            <a:endParaRPr lang="en-GB"/>
          </a:p>
        </p:txBody>
      </p:sp>
    </p:spTree>
    <p:extLst>
      <p:ext uri="{BB962C8B-B14F-4D97-AF65-F5344CB8AC3E}">
        <p14:creationId xmlns:p14="http://schemas.microsoft.com/office/powerpoint/2010/main" val="37465524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17</a:t>
            </a:fld>
            <a:endParaRPr lang="en-GB"/>
          </a:p>
        </p:txBody>
      </p:sp>
    </p:spTree>
    <p:extLst>
      <p:ext uri="{BB962C8B-B14F-4D97-AF65-F5344CB8AC3E}">
        <p14:creationId xmlns:p14="http://schemas.microsoft.com/office/powerpoint/2010/main" val="21200991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18</a:t>
            </a:fld>
            <a:endParaRPr lang="en-GB"/>
          </a:p>
        </p:txBody>
      </p:sp>
    </p:spTree>
    <p:extLst>
      <p:ext uri="{BB962C8B-B14F-4D97-AF65-F5344CB8AC3E}">
        <p14:creationId xmlns:p14="http://schemas.microsoft.com/office/powerpoint/2010/main" val="18659238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19</a:t>
            </a:fld>
            <a:endParaRPr lang="en-GB"/>
          </a:p>
        </p:txBody>
      </p:sp>
    </p:spTree>
    <p:extLst>
      <p:ext uri="{BB962C8B-B14F-4D97-AF65-F5344CB8AC3E}">
        <p14:creationId xmlns:p14="http://schemas.microsoft.com/office/powerpoint/2010/main" val="36497006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20</a:t>
            </a:fld>
            <a:endParaRPr lang="en-GB"/>
          </a:p>
        </p:txBody>
      </p:sp>
    </p:spTree>
    <p:extLst>
      <p:ext uri="{BB962C8B-B14F-4D97-AF65-F5344CB8AC3E}">
        <p14:creationId xmlns:p14="http://schemas.microsoft.com/office/powerpoint/2010/main" val="1517568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3</a:t>
            </a:fld>
            <a:endParaRPr lang="en-GB"/>
          </a:p>
        </p:txBody>
      </p:sp>
    </p:spTree>
    <p:extLst>
      <p:ext uri="{BB962C8B-B14F-4D97-AF65-F5344CB8AC3E}">
        <p14:creationId xmlns:p14="http://schemas.microsoft.com/office/powerpoint/2010/main" val="3131565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4</a:t>
            </a:fld>
            <a:endParaRPr lang="en-GB"/>
          </a:p>
        </p:txBody>
      </p:sp>
    </p:spTree>
    <p:extLst>
      <p:ext uri="{BB962C8B-B14F-4D97-AF65-F5344CB8AC3E}">
        <p14:creationId xmlns:p14="http://schemas.microsoft.com/office/powerpoint/2010/main" val="1712432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6</a:t>
            </a:fld>
            <a:endParaRPr lang="en-GB"/>
          </a:p>
        </p:txBody>
      </p:sp>
    </p:spTree>
    <p:extLst>
      <p:ext uri="{BB962C8B-B14F-4D97-AF65-F5344CB8AC3E}">
        <p14:creationId xmlns:p14="http://schemas.microsoft.com/office/powerpoint/2010/main" val="18999109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7</a:t>
            </a:fld>
            <a:endParaRPr lang="en-GB"/>
          </a:p>
        </p:txBody>
      </p:sp>
    </p:spTree>
    <p:extLst>
      <p:ext uri="{BB962C8B-B14F-4D97-AF65-F5344CB8AC3E}">
        <p14:creationId xmlns:p14="http://schemas.microsoft.com/office/powerpoint/2010/main" val="12993640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8</a:t>
            </a:fld>
            <a:endParaRPr lang="en-GB"/>
          </a:p>
        </p:txBody>
      </p:sp>
    </p:spTree>
    <p:extLst>
      <p:ext uri="{BB962C8B-B14F-4D97-AF65-F5344CB8AC3E}">
        <p14:creationId xmlns:p14="http://schemas.microsoft.com/office/powerpoint/2010/main" val="18884122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9</a:t>
            </a:fld>
            <a:endParaRPr lang="en-GB"/>
          </a:p>
        </p:txBody>
      </p:sp>
    </p:spTree>
    <p:extLst>
      <p:ext uri="{BB962C8B-B14F-4D97-AF65-F5344CB8AC3E}">
        <p14:creationId xmlns:p14="http://schemas.microsoft.com/office/powerpoint/2010/main" val="14886301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10</a:t>
            </a:fld>
            <a:endParaRPr lang="en-GB"/>
          </a:p>
        </p:txBody>
      </p:sp>
    </p:spTree>
    <p:extLst>
      <p:ext uri="{BB962C8B-B14F-4D97-AF65-F5344CB8AC3E}">
        <p14:creationId xmlns:p14="http://schemas.microsoft.com/office/powerpoint/2010/main" val="27891639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11</a:t>
            </a:fld>
            <a:endParaRPr lang="en-GB"/>
          </a:p>
        </p:txBody>
      </p:sp>
    </p:spTree>
    <p:extLst>
      <p:ext uri="{BB962C8B-B14F-4D97-AF65-F5344CB8AC3E}">
        <p14:creationId xmlns:p14="http://schemas.microsoft.com/office/powerpoint/2010/main" val="21693775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28882" y="-11112"/>
            <a:ext cx="1663118" cy="1319407"/>
          </a:xfrm>
          <a:prstGeom prst="rect">
            <a:avLst/>
          </a:prstGeom>
        </p:spPr>
      </p:pic>
    </p:spTree>
    <p:extLst>
      <p:ext uri="{BB962C8B-B14F-4D97-AF65-F5344CB8AC3E}">
        <p14:creationId xmlns:p14="http://schemas.microsoft.com/office/powerpoint/2010/main" val="4126012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069891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744927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1919520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907232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196676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r>
              <a:rPr lang="en-GB"/>
              <a:t>[book title]  © Goodfellow Publishers 201x</a:t>
            </a:r>
          </a:p>
        </p:txBody>
      </p:sp>
      <p:sp>
        <p:nvSpPr>
          <p:cNvPr id="9" name="Slide Number Placeholder 8"/>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049969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r>
              <a:rPr lang="en-GB"/>
              <a:t>[book title]  © Goodfellow Publishers 201x</a:t>
            </a:r>
          </a:p>
        </p:txBody>
      </p:sp>
      <p:sp>
        <p:nvSpPr>
          <p:cNvPr id="5" name="Slide Number Placeholder 4"/>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948953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r>
              <a:rPr lang="en-GB"/>
              <a:t>[book title]  © Goodfellow Publishers 201x</a:t>
            </a:r>
          </a:p>
        </p:txBody>
      </p:sp>
      <p:sp>
        <p:nvSpPr>
          <p:cNvPr id="4" name="Slide Number Placeholder 3"/>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173141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592626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329206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[book title]  © Goodfellow Publishers 201x</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CD3C51-24F8-41B7-8E33-F32A2E6838BA}" type="slidenum">
              <a:rPr lang="en-GB" smtClean="0"/>
              <a:t>‹#›</a:t>
            </a:fld>
            <a:endParaRPr lang="en-GB"/>
          </a:p>
        </p:txBody>
      </p:sp>
    </p:spTree>
    <p:extLst>
      <p:ext uri="{BB962C8B-B14F-4D97-AF65-F5344CB8AC3E}">
        <p14:creationId xmlns:p14="http://schemas.microsoft.com/office/powerpoint/2010/main" val="156323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1676401" y="1989139"/>
            <a:ext cx="8812213"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4000" b="1" dirty="0"/>
              <a:t>Chapter 7: </a:t>
            </a:r>
            <a:r>
              <a:rPr lang="en-AU" altLang="en-US" sz="4000" b="1" dirty="0"/>
              <a:t>The Future of Tourism, Hospitality and Events Teaching and Training </a:t>
            </a:r>
            <a:endParaRPr lang="en-GB" altLang="en-US" sz="4000" b="1" dirty="0"/>
          </a:p>
          <a:p>
            <a:pPr algn="ctr" eaLnBrk="1" hangingPunct="1"/>
            <a:endParaRPr lang="en-GB" altLang="en-US" sz="4000" b="1" dirty="0"/>
          </a:p>
          <a:p>
            <a:pPr algn="ctr" eaLnBrk="1" hangingPunct="1"/>
            <a:endParaRPr lang="en-US" altLang="en-US" sz="4000" b="1" dirty="0"/>
          </a:p>
        </p:txBody>
      </p:sp>
      <p:sp>
        <p:nvSpPr>
          <p:cNvPr id="11267" name="Rectangle 4"/>
          <p:cNvSpPr>
            <a:spLocks noChangeArrowheads="1"/>
          </p:cNvSpPr>
          <p:nvPr/>
        </p:nvSpPr>
        <p:spPr bwMode="auto">
          <a:xfrm>
            <a:off x="1524000" y="43934"/>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Tx/>
              <a:buChar char="•"/>
            </a:pPr>
            <a:endParaRPr lang="en-GB" altLang="en-US"/>
          </a:p>
        </p:txBody>
      </p:sp>
      <p:sp>
        <p:nvSpPr>
          <p:cNvPr id="2" name="Footer Placeholder 1"/>
          <p:cNvSpPr>
            <a:spLocks noGrp="1"/>
          </p:cNvSpPr>
          <p:nvPr>
            <p:ph type="ftr" sz="quarter" idx="11"/>
          </p:nvPr>
        </p:nvSpPr>
        <p:spPr>
          <a:xfrm>
            <a:off x="998807" y="6356350"/>
            <a:ext cx="10030264" cy="365125"/>
          </a:xfrm>
        </p:spPr>
        <p:txBody>
          <a:bodyPr/>
          <a:lstStyle/>
          <a:p>
            <a:r>
              <a:rPr lang="en-GB" dirty="0"/>
              <a:t>International Tourism Futures © Clare Lade, Paul Strickland, Elspeth Frew, Paul Willard, Swati Nagpal, Sandra </a:t>
            </a:r>
            <a:r>
              <a:rPr lang="en-GB" dirty="0" err="1"/>
              <a:t>Cherro</a:t>
            </a:r>
            <a:r>
              <a:rPr lang="en-GB" dirty="0"/>
              <a:t> Osorio, Peter Vitartas. </a:t>
            </a:r>
          </a:p>
          <a:p>
            <a:r>
              <a:rPr lang="en-GB" dirty="0"/>
              <a:t>All rights reserved 2020</a:t>
            </a:r>
          </a:p>
        </p:txBody>
      </p:sp>
      <p:pic>
        <p:nvPicPr>
          <p:cNvPr id="5" name="Picture 4" descr="A picture containing colorful&#10;&#10;Description automatically generated">
            <a:extLst>
              <a:ext uri="{FF2B5EF4-FFF2-40B4-BE49-F238E27FC236}">
                <a16:creationId xmlns:a16="http://schemas.microsoft.com/office/drawing/2014/main" id="{120408FB-E65D-41A2-A114-33E23165DC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0" y="15798"/>
            <a:ext cx="1524000" cy="1985287"/>
          </a:xfrm>
          <a:prstGeom prst="rect">
            <a:avLst/>
          </a:prstGeom>
        </p:spPr>
      </p:pic>
      <p:pic>
        <p:nvPicPr>
          <p:cNvPr id="7" name="Picture 6" descr="A picture containing drawing&#10;&#10;Description automatically generated">
            <a:extLst>
              <a:ext uri="{FF2B5EF4-FFF2-40B4-BE49-F238E27FC236}">
                <a16:creationId xmlns:a16="http://schemas.microsoft.com/office/drawing/2014/main" id="{895C6E3B-5AF3-4C1E-9350-EED5E0C636A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504" y="6084016"/>
            <a:ext cx="713496" cy="687013"/>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4453021C-AE19-42AD-9A7A-3BCEB6D03D7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430000" y="6084016"/>
            <a:ext cx="713496" cy="687013"/>
          </a:xfrm>
          <a:prstGeom prst="rect">
            <a:avLst/>
          </a:prstGeom>
        </p:spPr>
      </p:pic>
    </p:spTree>
    <p:extLst>
      <p:ext uri="{BB962C8B-B14F-4D97-AF65-F5344CB8AC3E}">
        <p14:creationId xmlns:p14="http://schemas.microsoft.com/office/powerpoint/2010/main" val="333507419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The Rise of Massive Open Online Courses (MOOC’s)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825624"/>
            <a:ext cx="10515600" cy="4530725"/>
          </a:xfrm>
        </p:spPr>
        <p:txBody>
          <a:bodyPr>
            <a:normAutofit/>
          </a:bodyPr>
          <a:lstStyle/>
          <a:p>
            <a:pPr>
              <a:lnSpc>
                <a:spcPct val="110000"/>
              </a:lnSpc>
            </a:pPr>
            <a:r>
              <a:rPr lang="en-AU" dirty="0"/>
              <a:t>MOOCs are perceived as revolutionaries in education because :</a:t>
            </a:r>
          </a:p>
          <a:p>
            <a:pPr lvl="1">
              <a:lnSpc>
                <a:spcPct val="110000"/>
              </a:lnSpc>
            </a:pPr>
            <a:r>
              <a:rPr lang="en-AU" dirty="0"/>
              <a:t>Contribution to innovation in online pedagogy and data analysis has impacted the democratisation of education (</a:t>
            </a:r>
            <a:r>
              <a:rPr lang="en-AU" dirty="0" err="1"/>
              <a:t>O’Mahony</a:t>
            </a:r>
            <a:r>
              <a:rPr lang="en-AU" dirty="0"/>
              <a:t> and Salmon, 2014) </a:t>
            </a:r>
          </a:p>
          <a:p>
            <a:pPr lvl="1">
              <a:lnSpc>
                <a:spcPct val="110000"/>
              </a:lnSpc>
            </a:pPr>
            <a:r>
              <a:rPr lang="en-AU" dirty="0"/>
              <a:t>Potential to enhance social inclusion because their affordability (</a:t>
            </a:r>
            <a:r>
              <a:rPr lang="en-AU" dirty="0" err="1"/>
              <a:t>Sandeen</a:t>
            </a:r>
            <a:r>
              <a:rPr lang="en-AU" dirty="0"/>
              <a:t>, 2013). </a:t>
            </a:r>
          </a:p>
          <a:p>
            <a:pPr lvl="1">
              <a:lnSpc>
                <a:spcPct val="110000"/>
              </a:lnSpc>
            </a:pPr>
            <a:endParaRPr lang="en-AU" dirty="0"/>
          </a:p>
          <a:p>
            <a:pPr>
              <a:lnSpc>
                <a:spcPct val="110000"/>
              </a:lnSpc>
            </a:pPr>
            <a:r>
              <a:rPr lang="en-AU" dirty="0"/>
              <a:t>Benefits provided by MOOCs:</a:t>
            </a:r>
          </a:p>
          <a:p>
            <a:pPr lvl="1">
              <a:lnSpc>
                <a:spcPct val="110000"/>
              </a:lnSpc>
            </a:pPr>
            <a:r>
              <a:rPr lang="en-AU" dirty="0"/>
              <a:t>Development of independent and lifelong skills </a:t>
            </a:r>
          </a:p>
          <a:p>
            <a:pPr lvl="1">
              <a:lnSpc>
                <a:spcPct val="110000"/>
              </a:lnSpc>
            </a:pPr>
            <a:r>
              <a:rPr lang="en-AU" dirty="0"/>
              <a:t>Access to specific programmes and learning opportunities.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881319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The Rise of Massive Open Online Courses (MOOC’s)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825624"/>
            <a:ext cx="10515600" cy="4530725"/>
          </a:xfrm>
        </p:spPr>
        <p:txBody>
          <a:bodyPr>
            <a:normAutofit/>
          </a:bodyPr>
          <a:lstStyle/>
          <a:p>
            <a:pPr>
              <a:lnSpc>
                <a:spcPct val="110000"/>
              </a:lnSpc>
            </a:pPr>
            <a:r>
              <a:rPr lang="en-AU" dirty="0"/>
              <a:t>Over time, MOOCs have evolved based on pedagogical models (Wang et al., 2019)</a:t>
            </a:r>
          </a:p>
          <a:p>
            <a:pPr lvl="1">
              <a:lnSpc>
                <a:spcPct val="110000"/>
              </a:lnSpc>
            </a:pPr>
            <a:r>
              <a:rPr lang="en-AU" b="1" dirty="0" err="1"/>
              <a:t>cMOOCs</a:t>
            </a:r>
            <a:r>
              <a:rPr lang="en-AU" dirty="0"/>
              <a:t>: driven by principles of social learning through the provision of free educational resources created by participants as primary content contributors. </a:t>
            </a:r>
          </a:p>
          <a:p>
            <a:pPr lvl="1">
              <a:lnSpc>
                <a:spcPct val="110000"/>
              </a:lnSpc>
            </a:pPr>
            <a:r>
              <a:rPr lang="en-AU" b="1" dirty="0" err="1"/>
              <a:t>xMOOCs</a:t>
            </a:r>
            <a:r>
              <a:rPr lang="en-AU" dirty="0"/>
              <a:t>: rely on professors or teachers delivering information in a more traditional approach using technology available online. </a:t>
            </a:r>
          </a:p>
          <a:p>
            <a:pPr lvl="2">
              <a:lnSpc>
                <a:spcPct val="110000"/>
              </a:lnSpc>
            </a:pPr>
            <a:r>
              <a:rPr lang="en-AU" dirty="0" err="1"/>
              <a:t>xMOOCs</a:t>
            </a:r>
            <a:r>
              <a:rPr lang="en-AU" dirty="0"/>
              <a:t> could play an important role in vital capacity building by developing higher order knowledge in collaboration with reflective industry practitioners (</a:t>
            </a:r>
            <a:r>
              <a:rPr lang="en-AU" dirty="0" err="1"/>
              <a:t>O’Mahony</a:t>
            </a:r>
            <a:r>
              <a:rPr lang="en-AU" dirty="0"/>
              <a:t> and Salmon, 2014).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4265699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1325563"/>
          </a:xfrm>
        </p:spPr>
        <p:txBody>
          <a:bodyPr/>
          <a:lstStyle/>
          <a:p>
            <a:r>
              <a:rPr lang="en-AU" b="1" dirty="0">
                <a:latin typeface="+mn-lt"/>
              </a:rPr>
              <a:t>Digital or Open badges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303887"/>
            <a:ext cx="10515600" cy="4530725"/>
          </a:xfrm>
        </p:spPr>
        <p:txBody>
          <a:bodyPr>
            <a:normAutofit/>
          </a:bodyPr>
          <a:lstStyle/>
          <a:p>
            <a:pPr>
              <a:lnSpc>
                <a:spcPct val="110000"/>
              </a:lnSpc>
            </a:pPr>
            <a:r>
              <a:rPr lang="en-AU" dirty="0"/>
              <a:t>Increased demand for reskilling and obtaining lifelong learning capabilities has resulted in the creation of digital credentials that capture learning through online tools. </a:t>
            </a:r>
          </a:p>
          <a:p>
            <a:pPr>
              <a:lnSpc>
                <a:spcPct val="110000"/>
              </a:lnSpc>
            </a:pPr>
            <a:endParaRPr lang="en-AU" dirty="0"/>
          </a:p>
          <a:p>
            <a:pPr>
              <a:lnSpc>
                <a:spcPct val="110000"/>
              </a:lnSpc>
            </a:pPr>
            <a:r>
              <a:rPr lang="en-AU" dirty="0"/>
              <a:t>Digital or Open Badges have become an efficient means to evidence learning that occurs in customary ways but more importantly, provides recognition of those incremental skills not traditionally measured through formal assessments.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727873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1325563"/>
          </a:xfrm>
        </p:spPr>
        <p:txBody>
          <a:bodyPr>
            <a:normAutofit/>
          </a:bodyPr>
          <a:lstStyle/>
          <a:p>
            <a:r>
              <a:rPr lang="en-AU" sz="4000" b="1" dirty="0">
                <a:latin typeface="+mn-lt"/>
              </a:rPr>
              <a:t>What are Open Badges?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303887"/>
            <a:ext cx="10515600" cy="4530725"/>
          </a:xfrm>
        </p:spPr>
        <p:txBody>
          <a:bodyPr>
            <a:normAutofit/>
          </a:bodyPr>
          <a:lstStyle/>
          <a:p>
            <a:pPr>
              <a:lnSpc>
                <a:spcPct val="110000"/>
              </a:lnSpc>
            </a:pPr>
            <a:r>
              <a:rPr lang="en-AU" dirty="0"/>
              <a:t>Initially created by the Mozilla Foundation in 2010, open badges were designed to capture multi-dimensional learning and achievements through an online platform (Glover &amp; Latif, 2013).</a:t>
            </a:r>
          </a:p>
          <a:p>
            <a:pPr>
              <a:lnSpc>
                <a:spcPct val="110000"/>
              </a:lnSpc>
            </a:pPr>
            <a:endParaRPr lang="en-AU" dirty="0"/>
          </a:p>
          <a:p>
            <a:pPr>
              <a:lnSpc>
                <a:spcPct val="110000"/>
              </a:lnSpc>
            </a:pPr>
            <a:r>
              <a:rPr lang="en-AU" dirty="0"/>
              <a:t>Open badges are visual representations with embedded metadata and images that validate a set of verifiable accomplishments.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078705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1325563"/>
          </a:xfrm>
        </p:spPr>
        <p:txBody>
          <a:bodyPr>
            <a:normAutofit/>
          </a:bodyPr>
          <a:lstStyle/>
          <a:p>
            <a:r>
              <a:rPr lang="en-AU" sz="4000" b="1" dirty="0">
                <a:latin typeface="+mn-lt"/>
              </a:rPr>
              <a:t>What are Open Badges?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303887"/>
            <a:ext cx="10515600" cy="4530725"/>
          </a:xfrm>
        </p:spPr>
        <p:txBody>
          <a:bodyPr>
            <a:normAutofit/>
          </a:bodyPr>
          <a:lstStyle/>
          <a:p>
            <a:pPr>
              <a:lnSpc>
                <a:spcPct val="110000"/>
              </a:lnSpc>
            </a:pPr>
            <a:r>
              <a:rPr lang="en-AU" dirty="0"/>
              <a:t>They contain explicit data on:</a:t>
            </a:r>
          </a:p>
          <a:p>
            <a:pPr lvl="1">
              <a:lnSpc>
                <a:spcPct val="110000"/>
              </a:lnSpc>
            </a:pPr>
            <a:r>
              <a:rPr lang="en-AU" dirty="0"/>
              <a:t>what the individual learned</a:t>
            </a:r>
          </a:p>
          <a:p>
            <a:pPr lvl="1">
              <a:lnSpc>
                <a:spcPct val="110000"/>
              </a:lnSpc>
            </a:pPr>
            <a:r>
              <a:rPr lang="en-AU" dirty="0"/>
              <a:t>institution responsible for awarding the badge</a:t>
            </a:r>
          </a:p>
          <a:p>
            <a:pPr lvl="1">
              <a:lnSpc>
                <a:spcPct val="110000"/>
              </a:lnSpc>
            </a:pPr>
            <a:r>
              <a:rPr lang="en-AU" dirty="0"/>
              <a:t>processes followed</a:t>
            </a:r>
          </a:p>
          <a:p>
            <a:pPr lvl="1">
              <a:lnSpc>
                <a:spcPct val="110000"/>
              </a:lnSpc>
            </a:pPr>
            <a:r>
              <a:rPr lang="en-AU" dirty="0"/>
              <a:t>date of award</a:t>
            </a:r>
          </a:p>
          <a:p>
            <a:pPr lvl="1">
              <a:lnSpc>
                <a:spcPct val="110000"/>
              </a:lnSpc>
            </a:pPr>
            <a:r>
              <a:rPr lang="en-AU" dirty="0"/>
              <a:t>validity period</a:t>
            </a:r>
          </a:p>
          <a:p>
            <a:pPr lvl="1">
              <a:lnSpc>
                <a:spcPct val="110000"/>
              </a:lnSpc>
            </a:pPr>
            <a:r>
              <a:rPr lang="en-AU" dirty="0"/>
              <a:t>activities undertaken</a:t>
            </a:r>
          </a:p>
          <a:p>
            <a:pPr lvl="1">
              <a:lnSpc>
                <a:spcPct val="110000"/>
              </a:lnSpc>
            </a:pPr>
            <a:r>
              <a:rPr lang="en-AU" dirty="0"/>
              <a:t>context </a:t>
            </a:r>
          </a:p>
          <a:p>
            <a:pPr lvl="1">
              <a:lnSpc>
                <a:spcPct val="110000"/>
              </a:lnSpc>
            </a:pPr>
            <a:r>
              <a:rPr lang="en-AU" dirty="0"/>
              <a:t>results achieved</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9529576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1325563"/>
          </a:xfrm>
        </p:spPr>
        <p:txBody>
          <a:bodyPr>
            <a:normAutofit/>
          </a:bodyPr>
          <a:lstStyle/>
          <a:p>
            <a:r>
              <a:rPr lang="en-AU" sz="4000" b="1" dirty="0">
                <a:latin typeface="+mn-lt"/>
              </a:rPr>
              <a:t>What are Open Badges?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303887"/>
            <a:ext cx="10515600" cy="4530725"/>
          </a:xfrm>
        </p:spPr>
        <p:txBody>
          <a:bodyPr>
            <a:normAutofit/>
          </a:bodyPr>
          <a:lstStyle/>
          <a:p>
            <a:pPr>
              <a:lnSpc>
                <a:spcPct val="110000"/>
              </a:lnSpc>
            </a:pPr>
            <a:r>
              <a:rPr lang="en-AU" dirty="0"/>
              <a:t>Open badges can be used to visually display:</a:t>
            </a:r>
          </a:p>
          <a:p>
            <a:pPr lvl="1">
              <a:lnSpc>
                <a:spcPct val="110000"/>
              </a:lnSpc>
            </a:pPr>
            <a:r>
              <a:rPr lang="en-AU" dirty="0"/>
              <a:t>a skill</a:t>
            </a:r>
          </a:p>
          <a:p>
            <a:pPr lvl="1">
              <a:lnSpc>
                <a:spcPct val="110000"/>
              </a:lnSpc>
            </a:pPr>
            <a:r>
              <a:rPr lang="en-AU" dirty="0"/>
              <a:t>an educational qualification</a:t>
            </a:r>
          </a:p>
          <a:p>
            <a:pPr lvl="1">
              <a:lnSpc>
                <a:spcPct val="110000"/>
              </a:lnSpc>
            </a:pPr>
            <a:r>
              <a:rPr lang="en-AU" dirty="0"/>
              <a:t>a certification</a:t>
            </a:r>
          </a:p>
          <a:p>
            <a:pPr lvl="1">
              <a:lnSpc>
                <a:spcPct val="110000"/>
              </a:lnSpc>
            </a:pPr>
            <a:r>
              <a:rPr lang="en-AU" dirty="0"/>
              <a:t>community engagement</a:t>
            </a:r>
          </a:p>
          <a:p>
            <a:pPr lvl="1">
              <a:lnSpc>
                <a:spcPct val="110000"/>
              </a:lnSpc>
            </a:pPr>
            <a:r>
              <a:rPr lang="en-AU" dirty="0"/>
              <a:t>participation</a:t>
            </a:r>
          </a:p>
          <a:p>
            <a:pPr lvl="1">
              <a:lnSpc>
                <a:spcPct val="110000"/>
              </a:lnSpc>
            </a:pPr>
            <a:r>
              <a:rPr lang="en-AU" dirty="0"/>
              <a:t>authorisation</a:t>
            </a:r>
          </a:p>
          <a:p>
            <a:pPr lvl="1">
              <a:lnSpc>
                <a:spcPct val="110000"/>
              </a:lnSpc>
            </a:pPr>
            <a:r>
              <a:rPr lang="en-AU" dirty="0"/>
              <a:t>new skills not recognised by traditional educational providers (Open Badges, 2019).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42723552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1325563"/>
          </a:xfrm>
        </p:spPr>
        <p:txBody>
          <a:bodyPr>
            <a:normAutofit/>
          </a:bodyPr>
          <a:lstStyle/>
          <a:p>
            <a:r>
              <a:rPr lang="en-AU" sz="4000" b="1" dirty="0">
                <a:latin typeface="+mn-lt"/>
              </a:rPr>
              <a:t>What are Open Badges?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303887"/>
            <a:ext cx="10515600" cy="4530725"/>
          </a:xfrm>
        </p:spPr>
        <p:txBody>
          <a:bodyPr>
            <a:normAutofit/>
          </a:bodyPr>
          <a:lstStyle/>
          <a:p>
            <a:pPr>
              <a:lnSpc>
                <a:spcPct val="110000"/>
              </a:lnSpc>
            </a:pPr>
            <a:r>
              <a:rPr lang="en-AU" dirty="0"/>
              <a:t>Open badges are portable and easy to display in different settings beyond paper certificates. </a:t>
            </a:r>
          </a:p>
          <a:p>
            <a:pPr lvl="1">
              <a:lnSpc>
                <a:spcPct val="110000"/>
              </a:lnSpc>
            </a:pPr>
            <a:r>
              <a:rPr lang="en-AU" dirty="0"/>
              <a:t>They can be stored and displayed in diverse online repositories, including e-portfolios and social media platforms such as Facebook or LinkedIn.</a:t>
            </a:r>
          </a:p>
          <a:p>
            <a:pPr lvl="1">
              <a:lnSpc>
                <a:spcPct val="110000"/>
              </a:lnSpc>
            </a:pPr>
            <a:endParaRPr lang="en-AU" dirty="0"/>
          </a:p>
          <a:p>
            <a:pPr>
              <a:lnSpc>
                <a:spcPct val="110000"/>
              </a:lnSpc>
            </a:pPr>
            <a:r>
              <a:rPr lang="en-AU" dirty="0"/>
              <a:t>They also serve to display transferable and higher order skills not traditionally assessed or recognised:</a:t>
            </a:r>
          </a:p>
          <a:p>
            <a:pPr lvl="1">
              <a:lnSpc>
                <a:spcPct val="110000"/>
              </a:lnSpc>
            </a:pPr>
            <a:r>
              <a:rPr lang="en-AU" dirty="0"/>
              <a:t>problem-solving, digital literacy, team-work, critical thinking, creativity, entrepreneurial thinking and social skills.</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3071743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1325563"/>
          </a:xfrm>
        </p:spPr>
        <p:txBody>
          <a:bodyPr>
            <a:normAutofit/>
          </a:bodyPr>
          <a:lstStyle/>
          <a:p>
            <a:r>
              <a:rPr lang="en-AU" sz="4000" b="1" dirty="0">
                <a:latin typeface="+mn-lt"/>
              </a:rPr>
              <a:t>Open Badges in Higher Education </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303887"/>
            <a:ext cx="10515600" cy="4530725"/>
          </a:xfrm>
        </p:spPr>
        <p:txBody>
          <a:bodyPr>
            <a:normAutofit fontScale="92500" lnSpcReduction="20000"/>
          </a:bodyPr>
          <a:lstStyle/>
          <a:p>
            <a:pPr>
              <a:lnSpc>
                <a:spcPct val="110000"/>
              </a:lnSpc>
            </a:pPr>
            <a:r>
              <a:rPr lang="en-AU" dirty="0"/>
              <a:t>Digital badges have become particularly relevant in education due to their potential to be designed for different pedagogies, curricula design and forms of assessments.</a:t>
            </a:r>
          </a:p>
          <a:p>
            <a:pPr>
              <a:lnSpc>
                <a:spcPct val="110000"/>
              </a:lnSpc>
            </a:pPr>
            <a:endParaRPr lang="en-AU" dirty="0"/>
          </a:p>
          <a:p>
            <a:pPr>
              <a:lnSpc>
                <a:spcPct val="110000"/>
              </a:lnSpc>
            </a:pPr>
            <a:r>
              <a:rPr lang="en-AU" dirty="0"/>
              <a:t>Digital badges also:</a:t>
            </a:r>
          </a:p>
          <a:p>
            <a:pPr lvl="1">
              <a:lnSpc>
                <a:spcPct val="110000"/>
              </a:lnSpc>
            </a:pPr>
            <a:r>
              <a:rPr lang="en-AU" dirty="0"/>
              <a:t>Encourage learner engagement by allowing students to take control over their learning in terms of flexibility in course selection, length of study and level of content. </a:t>
            </a:r>
          </a:p>
          <a:p>
            <a:pPr lvl="1">
              <a:lnSpc>
                <a:spcPct val="110000"/>
              </a:lnSpc>
            </a:pPr>
            <a:r>
              <a:rPr lang="en-AU" dirty="0"/>
              <a:t>Provide learners with autonomy by being aware of which activities to complete as well as opportunities to monitor their own progress.</a:t>
            </a:r>
          </a:p>
          <a:p>
            <a:pPr lvl="1">
              <a:lnSpc>
                <a:spcPct val="110000"/>
              </a:lnSpc>
            </a:pPr>
            <a:r>
              <a:rPr lang="en-AU" dirty="0"/>
              <a:t>Provide incentives to engage in determined topics in greater breadth and depth and reinforce learning opportunities (Glover and Latif, 2013, Shields and </a:t>
            </a:r>
            <a:r>
              <a:rPr lang="en-AU" dirty="0" err="1"/>
              <a:t>Chugh</a:t>
            </a:r>
            <a:r>
              <a:rPr lang="en-AU" dirty="0"/>
              <a:t>, 2016).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1477909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1325563"/>
          </a:xfrm>
        </p:spPr>
        <p:txBody>
          <a:bodyPr>
            <a:normAutofit/>
          </a:bodyPr>
          <a:lstStyle/>
          <a:p>
            <a:r>
              <a:rPr lang="en-AU" sz="4000" b="1" dirty="0">
                <a:latin typeface="+mn-lt"/>
              </a:rPr>
              <a:t>Open Badges in Higher Education </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303887"/>
            <a:ext cx="10515600" cy="4686605"/>
          </a:xfrm>
        </p:spPr>
        <p:txBody>
          <a:bodyPr>
            <a:normAutofit fontScale="92500" lnSpcReduction="10000"/>
          </a:bodyPr>
          <a:lstStyle/>
          <a:p>
            <a:pPr>
              <a:lnSpc>
                <a:spcPct val="110000"/>
              </a:lnSpc>
            </a:pPr>
            <a:r>
              <a:rPr lang="en-AU" dirty="0"/>
              <a:t>The higher education sector has begun to adapt to the demand for gaining competences and knowledge by using open technologies. </a:t>
            </a:r>
          </a:p>
          <a:p>
            <a:pPr lvl="1">
              <a:lnSpc>
                <a:spcPct val="110000"/>
              </a:lnSpc>
            </a:pPr>
            <a:r>
              <a:rPr lang="en-AU" dirty="0"/>
              <a:t>Recognition that learners have acquired skills others than those displayed on degree certificates, has contributed to the use of open badges as complement to traditional degrees.</a:t>
            </a:r>
          </a:p>
          <a:p>
            <a:pPr lvl="1">
              <a:lnSpc>
                <a:spcPct val="110000"/>
              </a:lnSpc>
            </a:pPr>
            <a:r>
              <a:rPr lang="en-AU" dirty="0"/>
              <a:t>The issue of employability has also contributed to the inclusion of advanced skills within the curricula as a way to confirm that individuals are prepared to perform a particular role. </a:t>
            </a:r>
          </a:p>
          <a:p>
            <a:pPr lvl="1">
              <a:lnSpc>
                <a:spcPct val="110000"/>
              </a:lnSpc>
            </a:pPr>
            <a:endParaRPr lang="en-AU" dirty="0"/>
          </a:p>
          <a:p>
            <a:pPr>
              <a:lnSpc>
                <a:spcPct val="110000"/>
              </a:lnSpc>
            </a:pPr>
            <a:r>
              <a:rPr lang="en-AU" dirty="0"/>
              <a:t>The inclusion of Open Badges in higher education seems a response to the potential shift from degree-based hiring to competency-based hiring.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0863841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1325563"/>
          </a:xfrm>
        </p:spPr>
        <p:txBody>
          <a:bodyPr>
            <a:normAutofit/>
          </a:bodyPr>
          <a:lstStyle/>
          <a:p>
            <a:r>
              <a:rPr lang="en-AU" sz="4000" b="1" dirty="0">
                <a:latin typeface="+mn-lt"/>
              </a:rPr>
              <a:t>The Future of Global Higher Education and Training</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462088"/>
            <a:ext cx="10515600" cy="4686605"/>
          </a:xfrm>
        </p:spPr>
        <p:txBody>
          <a:bodyPr>
            <a:normAutofit/>
          </a:bodyPr>
          <a:lstStyle/>
          <a:p>
            <a:pPr>
              <a:lnSpc>
                <a:spcPct val="110000"/>
              </a:lnSpc>
            </a:pPr>
            <a:r>
              <a:rPr lang="en-AU" dirty="0"/>
              <a:t>The COVID-19 global pandemic has caused tremendous disruption to the international education system, at all levels. </a:t>
            </a:r>
          </a:p>
          <a:p>
            <a:pPr>
              <a:lnSpc>
                <a:spcPct val="110000"/>
              </a:lnSpc>
            </a:pPr>
            <a:endParaRPr lang="en-AU" dirty="0"/>
          </a:p>
          <a:p>
            <a:pPr>
              <a:lnSpc>
                <a:spcPct val="110000"/>
              </a:lnSpc>
            </a:pPr>
            <a:r>
              <a:rPr lang="en-AU" dirty="0"/>
              <a:t>The online learning landscape has been revolutionised and the desire from students for online delivery is likely to continue to grow as a result of COVID-19.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378533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Chapter Outline</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35723"/>
            <a:ext cx="10515600" cy="4641240"/>
          </a:xfrm>
        </p:spPr>
        <p:txBody>
          <a:bodyPr>
            <a:normAutofit fontScale="92500"/>
          </a:bodyPr>
          <a:lstStyle/>
          <a:p>
            <a:pPr>
              <a:lnSpc>
                <a:spcPct val="100000"/>
              </a:lnSpc>
            </a:pPr>
            <a:r>
              <a:rPr lang="en-AU" dirty="0"/>
              <a:t>Education in Tourism, Hospitality and Events</a:t>
            </a:r>
          </a:p>
          <a:p>
            <a:pPr>
              <a:lnSpc>
                <a:spcPct val="100000"/>
              </a:lnSpc>
            </a:pPr>
            <a:r>
              <a:rPr lang="en-AU" dirty="0"/>
              <a:t>Contemporary Teaching and Learning in Tourism, Hospitality and Events</a:t>
            </a:r>
          </a:p>
          <a:p>
            <a:pPr>
              <a:lnSpc>
                <a:spcPct val="100000"/>
              </a:lnSpc>
            </a:pPr>
            <a:r>
              <a:rPr lang="en-AU" dirty="0"/>
              <a:t>The Rise of Massive Open Online Courses (MOOC’s)</a:t>
            </a:r>
          </a:p>
          <a:p>
            <a:pPr>
              <a:lnSpc>
                <a:spcPct val="100000"/>
              </a:lnSpc>
            </a:pPr>
            <a:r>
              <a:rPr lang="en-AU" dirty="0"/>
              <a:t>Digital or Open Badges</a:t>
            </a:r>
          </a:p>
          <a:p>
            <a:pPr lvl="1">
              <a:lnSpc>
                <a:spcPct val="100000"/>
              </a:lnSpc>
            </a:pPr>
            <a:r>
              <a:rPr lang="en-AU" dirty="0"/>
              <a:t>What are Open Badges?</a:t>
            </a:r>
          </a:p>
          <a:p>
            <a:pPr>
              <a:lnSpc>
                <a:spcPct val="100000"/>
              </a:lnSpc>
            </a:pPr>
            <a:r>
              <a:rPr lang="en-AU" dirty="0"/>
              <a:t>Open Badges in Higher Education </a:t>
            </a:r>
          </a:p>
          <a:p>
            <a:pPr>
              <a:lnSpc>
                <a:spcPct val="100000"/>
              </a:lnSpc>
            </a:pPr>
            <a:r>
              <a:rPr lang="en-AU" dirty="0"/>
              <a:t>The Future of Global Higher Education and Training</a:t>
            </a:r>
          </a:p>
          <a:p>
            <a:pPr>
              <a:lnSpc>
                <a:spcPct val="100000"/>
              </a:lnSpc>
            </a:pPr>
            <a:r>
              <a:rPr lang="en-AU" dirty="0"/>
              <a:t>Summary</a:t>
            </a:r>
          </a:p>
          <a:p>
            <a:pPr>
              <a:lnSpc>
                <a:spcPct val="100000"/>
              </a:lnSpc>
            </a:pPr>
            <a:r>
              <a:rPr lang="en-AU" dirty="0"/>
              <a:t>Case study and additional resources</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70970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1325563"/>
          </a:xfrm>
        </p:spPr>
        <p:txBody>
          <a:bodyPr>
            <a:normAutofit/>
          </a:bodyPr>
          <a:lstStyle/>
          <a:p>
            <a:r>
              <a:rPr lang="en-AU" sz="4000" b="1" dirty="0">
                <a:latin typeface="+mn-lt"/>
              </a:rPr>
              <a:t>The Future of Global Higher Education and Training</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462088"/>
            <a:ext cx="10515600" cy="4686605"/>
          </a:xfrm>
        </p:spPr>
        <p:txBody>
          <a:bodyPr>
            <a:normAutofit fontScale="92500" lnSpcReduction="10000"/>
          </a:bodyPr>
          <a:lstStyle/>
          <a:p>
            <a:pPr>
              <a:lnSpc>
                <a:spcPct val="110000"/>
              </a:lnSpc>
            </a:pPr>
            <a:r>
              <a:rPr lang="en-AU" dirty="0"/>
              <a:t>It is expected that some of the partnerships sparked between universities, online education companies and tech providers will continue beyond the COVID-19 pandemic. </a:t>
            </a:r>
          </a:p>
          <a:p>
            <a:pPr>
              <a:lnSpc>
                <a:spcPct val="110000"/>
              </a:lnSpc>
            </a:pPr>
            <a:endParaRPr lang="en-AU" dirty="0"/>
          </a:p>
          <a:p>
            <a:pPr>
              <a:lnSpc>
                <a:spcPct val="110000"/>
              </a:lnSpc>
            </a:pPr>
            <a:r>
              <a:rPr lang="en-AU" dirty="0"/>
              <a:t>Effective student engagement and adequate teacher training are challenges which will need to be overcome for future long term adoption.</a:t>
            </a:r>
          </a:p>
          <a:p>
            <a:pPr>
              <a:lnSpc>
                <a:spcPct val="110000"/>
              </a:lnSpc>
            </a:pPr>
            <a:endParaRPr lang="en-AU" dirty="0"/>
          </a:p>
          <a:p>
            <a:pPr>
              <a:lnSpc>
                <a:spcPct val="110000"/>
              </a:lnSpc>
            </a:pPr>
            <a:r>
              <a:rPr lang="en-AU" dirty="0"/>
              <a:t>The importance of micro-credentials to address immediate upskill needs of the workforce during the pandemic has seen the introduction of shorter courses at a University level (Ross, 2020).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0316527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Summary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383323"/>
            <a:ext cx="10515600" cy="4793640"/>
          </a:xfrm>
        </p:spPr>
        <p:txBody>
          <a:bodyPr>
            <a:normAutofit lnSpcReduction="10000"/>
          </a:bodyPr>
          <a:lstStyle/>
          <a:p>
            <a:pPr>
              <a:lnSpc>
                <a:spcPct val="100000"/>
              </a:lnSpc>
            </a:pPr>
            <a:r>
              <a:rPr lang="en-AU" dirty="0"/>
              <a:t>MOOCs and Open Badges present traditional educational providers with both challenges and opportunities. </a:t>
            </a:r>
          </a:p>
          <a:p>
            <a:pPr>
              <a:lnSpc>
                <a:spcPct val="100000"/>
              </a:lnSpc>
            </a:pPr>
            <a:endParaRPr lang="en-AU" dirty="0"/>
          </a:p>
          <a:p>
            <a:pPr>
              <a:lnSpc>
                <a:spcPct val="100000"/>
              </a:lnSpc>
            </a:pPr>
            <a:r>
              <a:rPr lang="en-AU" dirty="0"/>
              <a:t>The global pandemic COVID-19 has greatly impacted the higher education system and will spark a transformation of the sector to better meet the needs of the providers and students.  </a:t>
            </a:r>
          </a:p>
          <a:p>
            <a:pPr>
              <a:lnSpc>
                <a:spcPct val="100000"/>
              </a:lnSpc>
            </a:pPr>
            <a:endParaRPr lang="en-AU" dirty="0"/>
          </a:p>
          <a:p>
            <a:pPr>
              <a:lnSpc>
                <a:spcPct val="100000"/>
              </a:lnSpc>
            </a:pPr>
            <a:r>
              <a:rPr lang="en-AU" dirty="0"/>
              <a:t>Further collaboration with current online providers will be necessary in order to present students with further opportunities for career development and acquisition of relevant skills. </a:t>
            </a:r>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9277486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6"/>
            <a:ext cx="10515600" cy="1065090"/>
          </a:xfrm>
        </p:spPr>
        <p:txBody>
          <a:bodyPr/>
          <a:lstStyle/>
          <a:p>
            <a:r>
              <a:rPr lang="en-AU" b="1" dirty="0">
                <a:latin typeface="+mn-lt"/>
              </a:rPr>
              <a:t>Case Study and Additional Resources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430216"/>
            <a:ext cx="10814538" cy="4926134"/>
          </a:xfrm>
        </p:spPr>
        <p:txBody>
          <a:bodyPr>
            <a:normAutofit lnSpcReduction="10000"/>
          </a:bodyPr>
          <a:lstStyle/>
          <a:p>
            <a:pPr marL="0" indent="0">
              <a:buNone/>
            </a:pPr>
            <a:r>
              <a:rPr lang="en-AU" b="1" dirty="0"/>
              <a:t>Case Study: </a:t>
            </a:r>
            <a:r>
              <a:rPr lang="en-AU" dirty="0"/>
              <a:t>: Future Industry Training and Development</a:t>
            </a:r>
          </a:p>
          <a:p>
            <a:pPr marL="0" indent="0">
              <a:buNone/>
            </a:pPr>
            <a:r>
              <a:rPr lang="en-AU" b="1" dirty="0"/>
              <a:t>Discussion Questions</a:t>
            </a:r>
            <a:endParaRPr lang="en-AU" sz="3600" b="1" dirty="0"/>
          </a:p>
          <a:p>
            <a:pPr marL="514350" indent="-514350">
              <a:buFont typeface="+mj-lt"/>
              <a:buAutoNum type="arabicPeriod"/>
            </a:pPr>
            <a:r>
              <a:rPr lang="en-AU" dirty="0"/>
              <a:t>Considering the nature of the tourism, hospitality and event industries, what do you think are the most relevant 21st century skills that will be required to perform future industry roles? </a:t>
            </a:r>
          </a:p>
          <a:p>
            <a:pPr marL="514350" indent="-514350">
              <a:buFont typeface="+mj-lt"/>
              <a:buAutoNum type="arabicPeriod"/>
            </a:pPr>
            <a:r>
              <a:rPr lang="en-AU" dirty="0"/>
              <a:t>Digital badges are influenced by gamification elements, including competition with others and reputation within the group. How do you think this may apply to the tourism, hospitality and event sectors? </a:t>
            </a:r>
          </a:p>
          <a:p>
            <a:pPr marL="514350" indent="-514350">
              <a:buFont typeface="+mj-lt"/>
              <a:buAutoNum type="arabicPeriod"/>
            </a:pPr>
            <a:r>
              <a:rPr lang="en-AU"/>
              <a:t>Badges </a:t>
            </a:r>
            <a:r>
              <a:rPr lang="en-AU" dirty="0"/>
              <a:t>should represent learning experiences that are relevant and motivating. Outline some of those professional competencies of the tourism, hospitality and event sectors that may be best represented in badges.</a:t>
            </a:r>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1034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Education in Tourism, Hospitality and Events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lstStyle/>
          <a:p>
            <a:pPr>
              <a:lnSpc>
                <a:spcPct val="100000"/>
              </a:lnSpc>
              <a:spcBef>
                <a:spcPts val="300"/>
              </a:spcBef>
            </a:pPr>
            <a:r>
              <a:rPr lang="en-AU" dirty="0"/>
              <a:t>Tourism, hospitality and events (THE) are service-oriented sectors with a particular set of characteristics that determine the skills and competences required for graduates (Whitelaw et al., 2009)</a:t>
            </a:r>
          </a:p>
          <a:p>
            <a:pPr>
              <a:lnSpc>
                <a:spcPct val="100000"/>
              </a:lnSpc>
              <a:spcBef>
                <a:spcPts val="300"/>
              </a:spcBef>
            </a:pPr>
            <a:endParaRPr lang="en-AU" dirty="0"/>
          </a:p>
          <a:p>
            <a:pPr>
              <a:lnSpc>
                <a:spcPct val="100000"/>
              </a:lnSpc>
              <a:spcBef>
                <a:spcPts val="300"/>
              </a:spcBef>
            </a:pPr>
            <a:r>
              <a:rPr lang="en-AU" dirty="0"/>
              <a:t>These characteristics include inseparable production and consumption, nature of guest relationships, labour intensive, cultural diversity of both staff and guests, and low barriers of entry (Whitelaw et al, 2009). </a:t>
            </a:r>
            <a:endParaRPr lang="en-AU" sz="2600" dirty="0"/>
          </a:p>
          <a:p>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265391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Education in Tourism, Hospitality and Events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82615"/>
            <a:ext cx="10515600" cy="4594348"/>
          </a:xfrm>
        </p:spPr>
        <p:txBody>
          <a:bodyPr/>
          <a:lstStyle/>
          <a:p>
            <a:pPr>
              <a:lnSpc>
                <a:spcPct val="100000"/>
              </a:lnSpc>
            </a:pPr>
            <a:r>
              <a:rPr lang="en-AU" dirty="0"/>
              <a:t>Skills generally associated with the workforce of the </a:t>
            </a:r>
            <a:r>
              <a:rPr lang="en-AU" dirty="0" err="1"/>
              <a:t>THE</a:t>
            </a:r>
            <a:r>
              <a:rPr lang="en-AU" dirty="0"/>
              <a:t> sectors comprise of oral and written communication, ethical, problem solving, leadership, critical thinking and strategic planning (Chapman and Lovell, 2006). </a:t>
            </a:r>
          </a:p>
          <a:p>
            <a:pPr>
              <a:lnSpc>
                <a:spcPct val="100000"/>
              </a:lnSpc>
            </a:pPr>
            <a:endParaRPr lang="en-AU" dirty="0"/>
          </a:p>
          <a:p>
            <a:pPr>
              <a:lnSpc>
                <a:spcPct val="100000"/>
              </a:lnSpc>
            </a:pPr>
            <a:r>
              <a:rPr lang="en-AU" dirty="0"/>
              <a:t>Curriculum design then needs to be structured in a way that allows students to engage with multiple perspectives related to their subject matter as well as to gain graduate attributes to meet the industry demands. </a:t>
            </a:r>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289073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Contemporary Teaching and Learning in Tourism, Hospitality and Events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825624"/>
            <a:ext cx="10515600" cy="4530725"/>
          </a:xfrm>
        </p:spPr>
        <p:txBody>
          <a:bodyPr>
            <a:normAutofit fontScale="92500" lnSpcReduction="10000"/>
          </a:bodyPr>
          <a:lstStyle/>
          <a:p>
            <a:pPr>
              <a:lnSpc>
                <a:spcPct val="110000"/>
              </a:lnSpc>
            </a:pPr>
            <a:r>
              <a:rPr lang="en-AU" dirty="0"/>
              <a:t>Education in THE is currently facing significant challenges:</a:t>
            </a:r>
          </a:p>
          <a:p>
            <a:pPr lvl="1">
              <a:lnSpc>
                <a:spcPct val="110000"/>
              </a:lnSpc>
            </a:pPr>
            <a:r>
              <a:rPr lang="en-AU" dirty="0"/>
              <a:t>changing needs of the industry, dynamic nature of student markets and pressures on the academic workforce (Airey et al., 2014). </a:t>
            </a:r>
          </a:p>
          <a:p>
            <a:pPr>
              <a:lnSpc>
                <a:spcPct val="110000"/>
              </a:lnSpc>
            </a:pPr>
            <a:endParaRPr lang="en-AU" dirty="0"/>
          </a:p>
          <a:p>
            <a:pPr>
              <a:lnSpc>
                <a:spcPct val="110000"/>
              </a:lnSpc>
            </a:pPr>
            <a:r>
              <a:rPr lang="en-AU" dirty="0"/>
              <a:t>The increased number of international students is generally perceived as a challenge for higher education institutions:</a:t>
            </a:r>
          </a:p>
          <a:p>
            <a:pPr lvl="1">
              <a:lnSpc>
                <a:spcPct val="110000"/>
              </a:lnSpc>
            </a:pPr>
            <a:r>
              <a:rPr lang="en-AU" dirty="0"/>
              <a:t>These students have special needs regarding provision of language and social support. </a:t>
            </a:r>
          </a:p>
          <a:p>
            <a:pPr lvl="1">
              <a:lnSpc>
                <a:spcPct val="110000"/>
              </a:lnSpc>
            </a:pPr>
            <a:r>
              <a:rPr lang="en-AU" dirty="0"/>
              <a:t>But the internationalisation of education could serve to foster </a:t>
            </a:r>
            <a:r>
              <a:rPr lang="en-AU" b="1" dirty="0"/>
              <a:t>cultural competency </a:t>
            </a:r>
            <a:r>
              <a:rPr lang="en-AU" dirty="0"/>
              <a:t>(Kim and </a:t>
            </a:r>
            <a:r>
              <a:rPr lang="en-AU" dirty="0" err="1"/>
              <a:t>Jeong</a:t>
            </a:r>
            <a:r>
              <a:rPr lang="en-AU" dirty="0"/>
              <a:t>, 2018) – this is especially important considering the diverse workforce and customer based of the </a:t>
            </a:r>
            <a:r>
              <a:rPr lang="en-AU" dirty="0" err="1"/>
              <a:t>THE</a:t>
            </a:r>
            <a:r>
              <a:rPr lang="en-AU" dirty="0"/>
              <a:t> sectors.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958021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Contemporary Teaching and Learning in Tourism, Hospitality and Events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825624"/>
            <a:ext cx="10515600" cy="4530725"/>
          </a:xfrm>
        </p:spPr>
        <p:txBody>
          <a:bodyPr>
            <a:normAutofit fontScale="92500"/>
          </a:bodyPr>
          <a:lstStyle/>
          <a:p>
            <a:pPr>
              <a:lnSpc>
                <a:spcPct val="110000"/>
              </a:lnSpc>
            </a:pPr>
            <a:r>
              <a:rPr lang="en-AU" dirty="0"/>
              <a:t>Considering the social impacts related to tourism, hospitality and events, Inui et al., (2006) discussed that a more comprehensive curricula should also include </a:t>
            </a:r>
            <a:r>
              <a:rPr lang="en-AU" b="1" dirty="0"/>
              <a:t>sociological topics </a:t>
            </a:r>
            <a:r>
              <a:rPr lang="en-AU" dirty="0"/>
              <a:t>concerned with human interaction, social trends, sustainability and changing structures. </a:t>
            </a:r>
          </a:p>
          <a:p>
            <a:pPr>
              <a:lnSpc>
                <a:spcPct val="110000"/>
              </a:lnSpc>
            </a:pPr>
            <a:endParaRPr lang="en-AU" dirty="0"/>
          </a:p>
          <a:p>
            <a:pPr>
              <a:lnSpc>
                <a:spcPct val="110000"/>
              </a:lnSpc>
            </a:pPr>
            <a:r>
              <a:rPr lang="en-AU" dirty="0"/>
              <a:t>The service encounter component of tourism, hospitality and events requires individuals to develop </a:t>
            </a:r>
            <a:r>
              <a:rPr lang="en-AU" b="1" dirty="0"/>
              <a:t>attitudinal skills </a:t>
            </a:r>
            <a:r>
              <a:rPr lang="en-AU" dirty="0"/>
              <a:t>relevant to the context of their work as well as the organisation’s strategic objectives and culture (Chapman and Lovell, 2006).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281612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Contemporary Teaching and Learning in Tourism, Hospitality and Events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825624"/>
            <a:ext cx="10515600" cy="4530725"/>
          </a:xfrm>
        </p:spPr>
        <p:txBody>
          <a:bodyPr>
            <a:normAutofit/>
          </a:bodyPr>
          <a:lstStyle/>
          <a:p>
            <a:pPr>
              <a:lnSpc>
                <a:spcPct val="110000"/>
              </a:lnSpc>
            </a:pPr>
            <a:r>
              <a:rPr lang="en-AU" dirty="0"/>
              <a:t>Increased inclusion of </a:t>
            </a:r>
            <a:r>
              <a:rPr lang="en-AU" b="1" dirty="0"/>
              <a:t>experiential learning </a:t>
            </a:r>
            <a:r>
              <a:rPr lang="en-AU" dirty="0"/>
              <a:t>designed to provide students with a greater level of real-life business contexts (Kim and </a:t>
            </a:r>
            <a:r>
              <a:rPr lang="en-AU" dirty="0" err="1"/>
              <a:t>Jeong</a:t>
            </a:r>
            <a:r>
              <a:rPr lang="en-AU" dirty="0"/>
              <a:t>, 2018). E.g. Capstone projects, community projects, field trips and simulation software like Hotel Management Simulations (HOTS). </a:t>
            </a:r>
          </a:p>
          <a:p>
            <a:pPr>
              <a:lnSpc>
                <a:spcPct val="110000"/>
              </a:lnSpc>
            </a:pPr>
            <a:endParaRPr lang="en-AU" dirty="0"/>
          </a:p>
          <a:p>
            <a:pPr>
              <a:lnSpc>
                <a:spcPct val="110000"/>
              </a:lnSpc>
            </a:pPr>
            <a:r>
              <a:rPr lang="en-AU" dirty="0"/>
              <a:t>Other skills include inter-personal (skills for interactions with others), intrapersonal (occurs in the mind of the individual), teamwork, as well as creativity and computer literacy skills (Whitelaw et al, 2009).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895035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Contemporary Teaching and Learning in Tourism, Hospitality and Events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825624"/>
            <a:ext cx="10515600" cy="4530725"/>
          </a:xfrm>
        </p:spPr>
        <p:txBody>
          <a:bodyPr>
            <a:normAutofit/>
          </a:bodyPr>
          <a:lstStyle/>
          <a:p>
            <a:pPr>
              <a:lnSpc>
                <a:spcPct val="110000"/>
              </a:lnSpc>
            </a:pPr>
            <a:r>
              <a:rPr lang="en-AU" dirty="0"/>
              <a:t>The rise of information and communication technologies (ICT) has changed the provision and delivery of services. </a:t>
            </a:r>
          </a:p>
          <a:p>
            <a:pPr lvl="1">
              <a:lnSpc>
                <a:spcPct val="110000"/>
              </a:lnSpc>
            </a:pPr>
            <a:r>
              <a:rPr lang="en-AU" dirty="0"/>
              <a:t>Need for advance technology subjects in THE curriculum</a:t>
            </a:r>
          </a:p>
          <a:p>
            <a:pPr lvl="1">
              <a:lnSpc>
                <a:spcPct val="110000"/>
              </a:lnSpc>
            </a:pPr>
            <a:endParaRPr lang="en-AU" dirty="0"/>
          </a:p>
          <a:p>
            <a:pPr>
              <a:lnSpc>
                <a:spcPct val="110000"/>
              </a:lnSpc>
            </a:pPr>
            <a:r>
              <a:rPr lang="en-AU" dirty="0"/>
              <a:t>Challenges ahead:</a:t>
            </a:r>
          </a:p>
          <a:p>
            <a:pPr lvl="1">
              <a:lnSpc>
                <a:spcPct val="110000"/>
              </a:lnSpc>
            </a:pPr>
            <a:r>
              <a:rPr lang="en-AU" dirty="0"/>
              <a:t>Increased competition for students among physical and online providers</a:t>
            </a:r>
          </a:p>
          <a:p>
            <a:pPr lvl="1">
              <a:lnSpc>
                <a:spcPct val="110000"/>
              </a:lnSpc>
            </a:pPr>
            <a:r>
              <a:rPr lang="en-AU" dirty="0"/>
              <a:t>Online curriculum design that allows students to engage in multiple ways of learning.</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625671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The Rise of Massive Open Online Courses (MOOC’s)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825624"/>
            <a:ext cx="10515600" cy="4530725"/>
          </a:xfrm>
        </p:spPr>
        <p:txBody>
          <a:bodyPr>
            <a:normAutofit/>
          </a:bodyPr>
          <a:lstStyle/>
          <a:p>
            <a:pPr>
              <a:lnSpc>
                <a:spcPct val="110000"/>
              </a:lnSpc>
            </a:pPr>
            <a:r>
              <a:rPr lang="en-AU" dirty="0"/>
              <a:t>Massive Open Online Courses (MOOCs) have a low payment fee or are free entrance courses available for anyone to enrol and provides an ‘affordable and flexible way to learn new skills, advance one’s career and deliver quality educational experiences at scale’ (Mooc.org, 2020). </a:t>
            </a:r>
          </a:p>
          <a:p>
            <a:pPr>
              <a:lnSpc>
                <a:spcPct val="110000"/>
              </a:lnSpc>
            </a:pPr>
            <a:endParaRPr lang="en-AU" dirty="0"/>
          </a:p>
          <a:p>
            <a:pPr>
              <a:lnSpc>
                <a:spcPct val="110000"/>
              </a:lnSpc>
            </a:pPr>
            <a:r>
              <a:rPr lang="en-AU" dirty="0"/>
              <a:t>Some popular platforms include Coursera, Udacity or EdX.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7201574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3480</TotalTime>
  <Words>1848</Words>
  <Application>Microsoft Office PowerPoint</Application>
  <PresentationFormat>Widescreen</PresentationFormat>
  <Paragraphs>168</Paragraphs>
  <Slides>22</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PowerPoint Presentation</vt:lpstr>
      <vt:lpstr>Chapter Outline</vt:lpstr>
      <vt:lpstr>Education in Tourism, Hospitality and Events</vt:lpstr>
      <vt:lpstr>Education in Tourism, Hospitality and Events</vt:lpstr>
      <vt:lpstr>Contemporary Teaching and Learning in Tourism, Hospitality and Events</vt:lpstr>
      <vt:lpstr>Contemporary Teaching and Learning in Tourism, Hospitality and Events</vt:lpstr>
      <vt:lpstr>Contemporary Teaching and Learning in Tourism, Hospitality and Events</vt:lpstr>
      <vt:lpstr>Contemporary Teaching and Learning in Tourism, Hospitality and Events</vt:lpstr>
      <vt:lpstr>The Rise of Massive Open Online Courses (MOOC’s)</vt:lpstr>
      <vt:lpstr>The Rise of Massive Open Online Courses (MOOC’s)</vt:lpstr>
      <vt:lpstr>The Rise of Massive Open Online Courses (MOOC’s)</vt:lpstr>
      <vt:lpstr>Digital or Open badges</vt:lpstr>
      <vt:lpstr>What are Open Badges?</vt:lpstr>
      <vt:lpstr>What are Open Badges?</vt:lpstr>
      <vt:lpstr>What are Open Badges?</vt:lpstr>
      <vt:lpstr>What are Open Badges?</vt:lpstr>
      <vt:lpstr>Open Badges in Higher Education </vt:lpstr>
      <vt:lpstr>Open Badges in Higher Education </vt:lpstr>
      <vt:lpstr>The Future of Global Higher Education and Training</vt:lpstr>
      <vt:lpstr>The Future of Global Higher Education and Training</vt:lpstr>
      <vt:lpstr>Summary</vt:lpstr>
      <vt:lpstr>Case Study and Additional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North</dc:creator>
  <cp:lastModifiedBy>Sandra Cherro Osorio</cp:lastModifiedBy>
  <cp:revision>197</cp:revision>
  <dcterms:created xsi:type="dcterms:W3CDTF">2016-07-13T11:20:36Z</dcterms:created>
  <dcterms:modified xsi:type="dcterms:W3CDTF">2021-03-05T03:54:15Z</dcterms:modified>
</cp:coreProperties>
</file>